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80" r:id="rId3"/>
    <p:sldId id="281" r:id="rId4"/>
    <p:sldId id="282" r:id="rId5"/>
    <p:sldId id="276" r:id="rId6"/>
    <p:sldId id="277" r:id="rId7"/>
    <p:sldId id="278" r:id="rId8"/>
    <p:sldId id="279" r:id="rId9"/>
    <p:sldId id="258" r:id="rId10"/>
    <p:sldId id="259" r:id="rId11"/>
    <p:sldId id="260" r:id="rId12"/>
    <p:sldId id="262" r:id="rId13"/>
    <p:sldId id="263" r:id="rId14"/>
    <p:sldId id="264" r:id="rId15"/>
    <p:sldId id="265" r:id="rId16"/>
    <p:sldId id="266" r:id="rId17"/>
    <p:sldId id="267" r:id="rId18"/>
    <p:sldId id="268" r:id="rId19"/>
    <p:sldId id="284" r:id="rId20"/>
    <p:sldId id="283" r:id="rId21"/>
    <p:sldId id="271" r:id="rId22"/>
    <p:sldId id="272" r:id="rId23"/>
    <p:sldId id="273" r:id="rId24"/>
    <p:sldId id="274" r:id="rId25"/>
    <p:sldId id="27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8" d="100"/>
          <a:sy n="48" d="100"/>
        </p:scale>
        <p:origin x="120"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5D593B6-309E-49A0-9949-82D611580E08}" type="datetimeFigureOut">
              <a:rPr lang="en-US" smtClean="0"/>
              <a:t>11/1/2020</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F8269E3E-A96F-408A-B836-FA58FDAC2E27}" type="slidenum">
              <a:rPr lang="en-US" smtClean="0"/>
              <a:t>‹#›</a:t>
            </a:fld>
            <a:endParaRPr lang="en-US"/>
          </a:p>
        </p:txBody>
      </p:sp>
    </p:spTree>
    <p:extLst>
      <p:ext uri="{BB962C8B-B14F-4D97-AF65-F5344CB8AC3E}">
        <p14:creationId xmlns:p14="http://schemas.microsoft.com/office/powerpoint/2010/main" val="443683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D593B6-309E-49A0-9949-82D611580E08}" type="datetimeFigureOut">
              <a:rPr lang="en-US" smtClean="0"/>
              <a:t>11/1/2020</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8269E3E-A96F-408A-B836-FA58FDAC2E27}" type="slidenum">
              <a:rPr lang="en-US" smtClean="0"/>
              <a:t>‹#›</a:t>
            </a:fld>
            <a:endParaRPr lang="en-US"/>
          </a:p>
        </p:txBody>
      </p:sp>
    </p:spTree>
    <p:extLst>
      <p:ext uri="{BB962C8B-B14F-4D97-AF65-F5344CB8AC3E}">
        <p14:creationId xmlns:p14="http://schemas.microsoft.com/office/powerpoint/2010/main" val="3733901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D593B6-309E-49A0-9949-82D611580E08}" type="datetimeFigureOut">
              <a:rPr lang="en-US" smtClean="0"/>
              <a:t>11/1/2020</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8269E3E-A96F-408A-B836-FA58FDAC2E27}"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8791663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75D593B6-309E-49A0-9949-82D611580E08}" type="datetimeFigureOut">
              <a:rPr lang="en-US" smtClean="0"/>
              <a:t>11/1/2020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8269E3E-A96F-408A-B836-FA58FDAC2E27}" type="slidenum">
              <a:rPr lang="en-US" smtClean="0"/>
              <a:t>‹#›</a:t>
            </a:fld>
            <a:endParaRPr lang="en-US"/>
          </a:p>
        </p:txBody>
      </p:sp>
    </p:spTree>
    <p:extLst>
      <p:ext uri="{BB962C8B-B14F-4D97-AF65-F5344CB8AC3E}">
        <p14:creationId xmlns:p14="http://schemas.microsoft.com/office/powerpoint/2010/main" val="27906586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75D593B6-309E-49A0-9949-82D611580E08}" type="datetimeFigureOut">
              <a:rPr lang="en-US" smtClean="0"/>
              <a:t>11/1/2020</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8269E3E-A96F-408A-B836-FA58FDAC2E27}"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6455061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75D593B6-309E-49A0-9949-82D611580E08}" type="datetimeFigureOut">
              <a:rPr lang="en-US" smtClean="0"/>
              <a:t>11/1/2020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8269E3E-A96F-408A-B836-FA58FDAC2E27}" type="slidenum">
              <a:rPr lang="en-US" smtClean="0"/>
              <a:t>‹#›</a:t>
            </a:fld>
            <a:endParaRPr lang="en-US"/>
          </a:p>
        </p:txBody>
      </p:sp>
    </p:spTree>
    <p:extLst>
      <p:ext uri="{BB962C8B-B14F-4D97-AF65-F5344CB8AC3E}">
        <p14:creationId xmlns:p14="http://schemas.microsoft.com/office/powerpoint/2010/main" val="40207915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D593B6-309E-49A0-9949-82D611580E08}" type="datetimeFigureOut">
              <a:rPr lang="en-US" smtClean="0"/>
              <a:t>11/1/2020</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8269E3E-A96F-408A-B836-FA58FDAC2E27}" type="slidenum">
              <a:rPr lang="en-US" smtClean="0"/>
              <a:t>‹#›</a:t>
            </a:fld>
            <a:endParaRPr lang="en-US"/>
          </a:p>
        </p:txBody>
      </p:sp>
    </p:spTree>
    <p:extLst>
      <p:ext uri="{BB962C8B-B14F-4D97-AF65-F5344CB8AC3E}">
        <p14:creationId xmlns:p14="http://schemas.microsoft.com/office/powerpoint/2010/main" val="9873014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D593B6-309E-49A0-9949-82D611580E08}" type="datetimeFigureOut">
              <a:rPr lang="en-US" smtClean="0"/>
              <a:t>11/1/2020</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8269E3E-A96F-408A-B836-FA58FDAC2E27}" type="slidenum">
              <a:rPr lang="en-US" smtClean="0"/>
              <a:t>‹#›</a:t>
            </a:fld>
            <a:endParaRPr lang="en-US"/>
          </a:p>
        </p:txBody>
      </p:sp>
    </p:spTree>
    <p:extLst>
      <p:ext uri="{BB962C8B-B14F-4D97-AF65-F5344CB8AC3E}">
        <p14:creationId xmlns:p14="http://schemas.microsoft.com/office/powerpoint/2010/main" val="3642852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D593B6-309E-49A0-9949-82D611580E08}" type="datetimeFigureOut">
              <a:rPr lang="en-US" smtClean="0"/>
              <a:t>11/1/2020</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8269E3E-A96F-408A-B836-FA58FDAC2E27}" type="slidenum">
              <a:rPr lang="en-US" smtClean="0"/>
              <a:t>‹#›</a:t>
            </a:fld>
            <a:endParaRPr lang="en-US"/>
          </a:p>
        </p:txBody>
      </p:sp>
    </p:spTree>
    <p:extLst>
      <p:ext uri="{BB962C8B-B14F-4D97-AF65-F5344CB8AC3E}">
        <p14:creationId xmlns:p14="http://schemas.microsoft.com/office/powerpoint/2010/main" val="2817486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D593B6-309E-49A0-9949-82D611580E08}" type="datetimeFigureOut">
              <a:rPr lang="en-US" smtClean="0"/>
              <a:t>11/1/2020</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8269E3E-A96F-408A-B836-FA58FDAC2E27}" type="slidenum">
              <a:rPr lang="en-US" smtClean="0"/>
              <a:t>‹#›</a:t>
            </a:fld>
            <a:endParaRPr lang="en-US"/>
          </a:p>
        </p:txBody>
      </p:sp>
    </p:spTree>
    <p:extLst>
      <p:ext uri="{BB962C8B-B14F-4D97-AF65-F5344CB8AC3E}">
        <p14:creationId xmlns:p14="http://schemas.microsoft.com/office/powerpoint/2010/main" val="1904831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5D593B6-309E-49A0-9949-82D611580E08}" type="datetimeFigureOut">
              <a:rPr lang="en-US" smtClean="0"/>
              <a:t>11/1/2020</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F8269E3E-A96F-408A-B836-FA58FDAC2E27}" type="slidenum">
              <a:rPr lang="en-US" smtClean="0"/>
              <a:t>‹#›</a:t>
            </a:fld>
            <a:endParaRPr lang="en-US"/>
          </a:p>
        </p:txBody>
      </p:sp>
    </p:spTree>
    <p:extLst>
      <p:ext uri="{BB962C8B-B14F-4D97-AF65-F5344CB8AC3E}">
        <p14:creationId xmlns:p14="http://schemas.microsoft.com/office/powerpoint/2010/main" val="746023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5D593B6-309E-49A0-9949-82D611580E08}" type="datetimeFigureOut">
              <a:rPr lang="en-US" smtClean="0"/>
              <a:t>11/1/2020</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F8269E3E-A96F-408A-B836-FA58FDAC2E27}" type="slidenum">
              <a:rPr lang="en-US" smtClean="0"/>
              <a:t>‹#›</a:t>
            </a:fld>
            <a:endParaRPr lang="en-US"/>
          </a:p>
        </p:txBody>
      </p:sp>
    </p:spTree>
    <p:extLst>
      <p:ext uri="{BB962C8B-B14F-4D97-AF65-F5344CB8AC3E}">
        <p14:creationId xmlns:p14="http://schemas.microsoft.com/office/powerpoint/2010/main" val="3237844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5D593B6-309E-49A0-9949-82D611580E08}" type="datetimeFigureOut">
              <a:rPr lang="en-US" smtClean="0"/>
              <a:t>11/1/2020</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F8269E3E-A96F-408A-B836-FA58FDAC2E27}" type="slidenum">
              <a:rPr lang="en-US" smtClean="0"/>
              <a:t>‹#›</a:t>
            </a:fld>
            <a:endParaRPr lang="en-US"/>
          </a:p>
        </p:txBody>
      </p:sp>
    </p:spTree>
    <p:extLst>
      <p:ext uri="{BB962C8B-B14F-4D97-AF65-F5344CB8AC3E}">
        <p14:creationId xmlns:p14="http://schemas.microsoft.com/office/powerpoint/2010/main" val="314624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D593B6-309E-49A0-9949-82D611580E08}" type="datetimeFigureOut">
              <a:rPr lang="en-US" smtClean="0"/>
              <a:t>11/1/2020</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F8269E3E-A96F-408A-B836-FA58FDAC2E27}" type="slidenum">
              <a:rPr lang="en-US" smtClean="0"/>
              <a:t>‹#›</a:t>
            </a:fld>
            <a:endParaRPr lang="en-US"/>
          </a:p>
        </p:txBody>
      </p:sp>
    </p:spTree>
    <p:extLst>
      <p:ext uri="{BB962C8B-B14F-4D97-AF65-F5344CB8AC3E}">
        <p14:creationId xmlns:p14="http://schemas.microsoft.com/office/powerpoint/2010/main" val="279991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D593B6-309E-49A0-9949-82D611580E08}" type="datetimeFigureOut">
              <a:rPr lang="en-US" smtClean="0"/>
              <a:t>11/1/2020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F8269E3E-A96F-408A-B836-FA58FDAC2E27}" type="slidenum">
              <a:rPr lang="en-US" smtClean="0"/>
              <a:t>‹#›</a:t>
            </a:fld>
            <a:endParaRPr lang="en-US"/>
          </a:p>
        </p:txBody>
      </p:sp>
    </p:spTree>
    <p:extLst>
      <p:ext uri="{BB962C8B-B14F-4D97-AF65-F5344CB8AC3E}">
        <p14:creationId xmlns:p14="http://schemas.microsoft.com/office/powerpoint/2010/main" val="1323126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D593B6-309E-49A0-9949-82D611580E08}" type="datetimeFigureOut">
              <a:rPr lang="en-US" smtClean="0"/>
              <a:t>11/1/2020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8269E3E-A96F-408A-B836-FA58FDAC2E27}" type="slidenum">
              <a:rPr lang="en-US" smtClean="0"/>
              <a:t>‹#›</a:t>
            </a:fld>
            <a:endParaRPr lang="en-US"/>
          </a:p>
        </p:txBody>
      </p:sp>
    </p:spTree>
    <p:extLst>
      <p:ext uri="{BB962C8B-B14F-4D97-AF65-F5344CB8AC3E}">
        <p14:creationId xmlns:p14="http://schemas.microsoft.com/office/powerpoint/2010/main" val="1423107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75D593B6-309E-49A0-9949-82D611580E08}" type="datetimeFigureOut">
              <a:rPr lang="en-US" smtClean="0"/>
              <a:t>11/1/2020</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F8269E3E-A96F-408A-B836-FA58FDAC2E27}" type="slidenum">
              <a:rPr lang="en-US" smtClean="0"/>
              <a:t>‹#›</a:t>
            </a:fld>
            <a:endParaRPr lang="en-US"/>
          </a:p>
        </p:txBody>
      </p:sp>
    </p:spTree>
    <p:extLst>
      <p:ext uri="{BB962C8B-B14F-4D97-AF65-F5344CB8AC3E}">
        <p14:creationId xmlns:p14="http://schemas.microsoft.com/office/powerpoint/2010/main" val="129517171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2" descr="H:\IN THE NAME OF GOD.png"/>
          <p:cNvPicPr>
            <a:picLocks noChangeAspect="1" noChangeArrowheads="1"/>
          </p:cNvPicPr>
          <p:nvPr/>
        </p:nvPicPr>
        <p:blipFill>
          <a:blip r:embed="rId2" cstate="print"/>
          <a:srcRect/>
          <a:stretch>
            <a:fillRect/>
          </a:stretch>
        </p:blipFill>
        <p:spPr bwMode="auto">
          <a:xfrm>
            <a:off x="0" y="80963"/>
            <a:ext cx="12192000" cy="6777037"/>
          </a:xfrm>
          <a:prstGeom prst="rect">
            <a:avLst/>
          </a:prstGeom>
          <a:blipFill dpi="0" rotWithShape="1">
            <a:blip r:embed="rId3" cstate="print"/>
            <a:srcRect/>
            <a:tile tx="0" ty="0" sx="100000" sy="100000" flip="none" algn="tl"/>
          </a:blipFill>
          <a:ln w="9525">
            <a:noFill/>
            <a:miter lim="800000"/>
            <a:headEnd/>
            <a:tailEnd/>
          </a:ln>
        </p:spPr>
      </p:pic>
    </p:spTree>
    <p:extLst>
      <p:ext uri="{BB962C8B-B14F-4D97-AF65-F5344CB8AC3E}">
        <p14:creationId xmlns:p14="http://schemas.microsoft.com/office/powerpoint/2010/main" val="28889832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1580147" y="1274302"/>
            <a:ext cx="10611853" cy="5245768"/>
          </a:xfrm>
          <a:prstGeom prst="rect">
            <a:avLst/>
          </a:prstGeom>
        </p:spPr>
      </p:pic>
    </p:spTree>
    <p:extLst>
      <p:ext uri="{BB962C8B-B14F-4D97-AF65-F5344CB8AC3E}">
        <p14:creationId xmlns:p14="http://schemas.microsoft.com/office/powerpoint/2010/main" val="25035496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1652338" y="1165493"/>
            <a:ext cx="10539662" cy="5149515"/>
          </a:xfrm>
          <a:prstGeom prst="rect">
            <a:avLst/>
          </a:prstGeom>
        </p:spPr>
      </p:pic>
    </p:spTree>
    <p:extLst>
      <p:ext uri="{BB962C8B-B14F-4D97-AF65-F5344CB8AC3E}">
        <p14:creationId xmlns:p14="http://schemas.microsoft.com/office/powerpoint/2010/main" val="14336530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1411707" y="1278486"/>
            <a:ext cx="10780293" cy="5414210"/>
          </a:xfrm>
          <a:prstGeom prst="rect">
            <a:avLst/>
          </a:prstGeom>
        </p:spPr>
      </p:pic>
    </p:spTree>
    <p:extLst>
      <p:ext uri="{BB962C8B-B14F-4D97-AF65-F5344CB8AC3E}">
        <p14:creationId xmlns:p14="http://schemas.microsoft.com/office/powerpoint/2010/main" val="7204207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2277980" y="4090737"/>
            <a:ext cx="9914020" cy="2767263"/>
          </a:xfrm>
          <a:prstGeom prst="rect">
            <a:avLst/>
          </a:prstGeom>
        </p:spPr>
      </p:pic>
    </p:spTree>
    <p:extLst>
      <p:ext uri="{BB962C8B-B14F-4D97-AF65-F5344CB8AC3E}">
        <p14:creationId xmlns:p14="http://schemas.microsoft.com/office/powerpoint/2010/main" val="35726270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1724526" y="1588168"/>
            <a:ext cx="10467474" cy="5269832"/>
          </a:xfrm>
          <a:prstGeom prst="rect">
            <a:avLst/>
          </a:prstGeom>
          <a:noFill/>
          <a:ln>
            <a:noFill/>
          </a:ln>
        </p:spPr>
      </p:pic>
    </p:spTree>
    <p:extLst>
      <p:ext uri="{BB962C8B-B14F-4D97-AF65-F5344CB8AC3E}">
        <p14:creationId xmlns:p14="http://schemas.microsoft.com/office/powerpoint/2010/main" val="37467516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1556084" y="1515979"/>
            <a:ext cx="10635916" cy="5342021"/>
          </a:xfrm>
          <a:prstGeom prst="rect">
            <a:avLst/>
          </a:prstGeom>
        </p:spPr>
      </p:pic>
    </p:spTree>
    <p:extLst>
      <p:ext uri="{BB962C8B-B14F-4D97-AF65-F5344CB8AC3E}">
        <p14:creationId xmlns:p14="http://schemas.microsoft.com/office/powerpoint/2010/main" val="41253310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2197071" y="3722907"/>
            <a:ext cx="9673389" cy="2415291"/>
          </a:xfrm>
          <a:prstGeom prst="rect">
            <a:avLst/>
          </a:prstGeom>
        </p:spPr>
      </p:pic>
    </p:spTree>
    <p:extLst>
      <p:ext uri="{BB962C8B-B14F-4D97-AF65-F5344CB8AC3E}">
        <p14:creationId xmlns:p14="http://schemas.microsoft.com/office/powerpoint/2010/main" val="20711877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1652336" y="1588168"/>
            <a:ext cx="10539664" cy="5269832"/>
          </a:xfrm>
          <a:prstGeom prst="rect">
            <a:avLst/>
          </a:prstGeom>
        </p:spPr>
      </p:pic>
    </p:spTree>
    <p:extLst>
      <p:ext uri="{BB962C8B-B14F-4D97-AF65-F5344CB8AC3E}">
        <p14:creationId xmlns:p14="http://schemas.microsoft.com/office/powerpoint/2010/main" val="9875380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882317" y="1251284"/>
            <a:ext cx="11309683" cy="5606716"/>
          </a:xfrm>
          <a:prstGeom prst="rect">
            <a:avLst/>
          </a:prstGeom>
        </p:spPr>
      </p:pic>
    </p:spTree>
    <p:extLst>
      <p:ext uri="{BB962C8B-B14F-4D97-AF65-F5344CB8AC3E}">
        <p14:creationId xmlns:p14="http://schemas.microsoft.com/office/powerpoint/2010/main" val="25918040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1748589" y="1246053"/>
            <a:ext cx="10443411" cy="4740441"/>
          </a:xfrm>
          <a:prstGeom prst="rect">
            <a:avLst/>
          </a:prstGeom>
          <a:noFill/>
          <a:ln>
            <a:noFill/>
          </a:ln>
        </p:spPr>
      </p:pic>
    </p:spTree>
    <p:extLst>
      <p:ext uri="{BB962C8B-B14F-4D97-AF65-F5344CB8AC3E}">
        <p14:creationId xmlns:p14="http://schemas.microsoft.com/office/powerpoint/2010/main" val="1422552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4766" y="1237422"/>
            <a:ext cx="11052312" cy="4465325"/>
          </a:xfrm>
          <a:prstGeom prst="rect">
            <a:avLst/>
          </a:prstGeom>
        </p:spPr>
        <p:txBody>
          <a:bodyPr wrap="square">
            <a:spAutoFit/>
          </a:bodyPr>
          <a:lstStyle/>
          <a:p>
            <a:pPr algn="just" rtl="1">
              <a:lnSpc>
                <a:spcPct val="150000"/>
              </a:lnSpc>
              <a:spcBef>
                <a:spcPts val="1200"/>
              </a:spcBef>
              <a:spcAft>
                <a:spcPts val="800"/>
              </a:spcAft>
            </a:pPr>
            <a:r>
              <a:rPr lang="fa-IR" sz="2000" b="1" dirty="0">
                <a:solidFill>
                  <a:srgbClr val="000000"/>
                </a:solidFill>
                <a:latin typeface="B Mitra" panose="00000400000000000000" pitchFamily="2" charset="-78"/>
                <a:ea typeface="Calibri" panose="020F0502020204030204" pitchFamily="34" charset="0"/>
              </a:rPr>
              <a:t> طی سالهاي اخیر افزایش شیوع بیماري دیابت در جهان، این بیماري را به بزرگترین اپیدمی تاریخ تبدیل کرده است. بیش از 483 میلیون نفر از مردم 20 تا 79  سال جهان مبتلا به دیابت هستند پیش بینی می شود تا سال 2045 تعداد بیماران بالغ بر 700 میلیون نفر گردد. بیش از یک</a:t>
            </a:r>
            <a:r>
              <a:rPr lang="fa-IR" sz="2000" b="1" dirty="0">
                <a:solidFill>
                  <a:srgbClr val="000000"/>
                </a:solidFill>
                <a:latin typeface="Calibri" panose="020F0502020204030204" pitchFamily="34" charset="0"/>
                <a:ea typeface="Calibri" panose="020F0502020204030204" pitchFamily="34" charset="0"/>
              </a:rPr>
              <a:t> </a:t>
            </a:r>
            <a:r>
              <a:rPr lang="fa-IR" sz="2000" b="1" dirty="0" smtClean="0">
                <a:solidFill>
                  <a:srgbClr val="000000"/>
                </a:solidFill>
                <a:effectLst/>
                <a:latin typeface="Calibri" panose="020F0502020204030204" pitchFamily="34" charset="0"/>
                <a:ea typeface="Calibri" panose="020F0502020204030204" pitchFamily="34" charset="0"/>
                <a:cs typeface="B Mitra" panose="00000400000000000000" pitchFamily="2" charset="-78"/>
              </a:rPr>
              <a:t>میلیون کودك و نوجوان در سراسر دنیا مبتلا به دیابت نوع یک هستند. در سال 2019 میلادي بیش از 4 میلیون و 200هزار نفر به دلیل این بیماري جان خود را از دست دادند.</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50000"/>
              </a:lnSpc>
              <a:spcBef>
                <a:spcPts val="1200"/>
              </a:spcBef>
              <a:spcAft>
                <a:spcPts val="800"/>
              </a:spcAft>
            </a:pPr>
            <a:r>
              <a:rPr lang="fa-IR" sz="2000" b="1" dirty="0" smtClean="0">
                <a:solidFill>
                  <a:srgbClr val="000000"/>
                </a:solidFill>
                <a:effectLst/>
                <a:latin typeface="Calibri" panose="020F0502020204030204" pitchFamily="34" charset="0"/>
                <a:ea typeface="Calibri" panose="020F0502020204030204" pitchFamily="34" charset="0"/>
                <a:cs typeface="B Mitra" panose="00000400000000000000" pitchFamily="2" charset="-78"/>
              </a:rPr>
              <a:t>    از طرف دیگر 374 میلیون نفر در جهان دچار اختلال تحمل گلوکز هستند که در صورت عدم مداخله موثر بسیاري از آنها مبتلا به دیابت خواهند شد. از هر</a:t>
            </a:r>
            <a:r>
              <a:rPr lang="en-US" sz="2000" b="1" dirty="0" smtClean="0">
                <a:solidFill>
                  <a:srgbClr val="000000"/>
                </a:solidFill>
                <a:effectLst/>
                <a:latin typeface="Calibri" panose="020F0502020204030204" pitchFamily="34" charset="0"/>
                <a:ea typeface="Calibri" panose="020F0502020204030204" pitchFamily="34" charset="0"/>
                <a:cs typeface="B Mitra" panose="00000400000000000000" pitchFamily="2" charset="-78"/>
              </a:rPr>
              <a:t>6</a:t>
            </a:r>
            <a:r>
              <a:rPr lang="fa-IR" sz="2000" b="1" dirty="0" smtClean="0">
                <a:solidFill>
                  <a:srgbClr val="000000"/>
                </a:solidFill>
                <a:effectLst/>
                <a:latin typeface="Calibri" panose="020F0502020204030204" pitchFamily="34" charset="0"/>
                <a:ea typeface="Calibri" panose="020F0502020204030204" pitchFamily="34" charset="0"/>
                <a:cs typeface="B Mitra" panose="00000400000000000000" pitchFamily="2" charset="-78"/>
              </a:rPr>
              <a:t> تولد 1 مورد، درگیر قند خون بالا (هیپرگلیسمی) در بارداري بوده است. در کشور ما نیز بیش از پنج و نیم میلیون نفر از افراد بالاي 25 سال مبتلا به دیابت هستند و به عبارت دیگر حداقل 11 درصد جمعیت بالاي 25 سال از بیماري دیابت رنج می برند. با مسن شدن تدریجی جمعیت کشور مشکلات ناشی از دیابت و عوارض آن مشهود تر خواهد بود. حداقل 25 درصد این بیماران از بیماري خود آگاه نیستند</a:t>
            </a:r>
            <a:r>
              <a:rPr lang="en-US" sz="2000" b="1" dirty="0" smtClean="0">
                <a:solidFill>
                  <a:srgbClr val="000000"/>
                </a:solidFill>
                <a:effectLst/>
                <a:latin typeface="Calibri" panose="020F0502020204030204" pitchFamily="34" charset="0"/>
                <a:ea typeface="Calibri" panose="020F0502020204030204" pitchFamily="34" charset="0"/>
                <a:cs typeface="B Mitra" panose="00000400000000000000" pitchFamily="2" charset="-78"/>
              </a:rPr>
              <a:t>.</a:t>
            </a:r>
            <a:endParaRPr lang="en-US" sz="2000" dirty="0"/>
          </a:p>
        </p:txBody>
      </p:sp>
    </p:spTree>
    <p:extLst>
      <p:ext uri="{BB962C8B-B14F-4D97-AF65-F5344CB8AC3E}">
        <p14:creationId xmlns:p14="http://schemas.microsoft.com/office/powerpoint/2010/main" val="15512821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5558" y="1121066"/>
            <a:ext cx="8911687" cy="1280890"/>
          </a:xfrm>
        </p:spPr>
        <p:txBody>
          <a:bodyPr>
            <a:normAutofit fontScale="90000"/>
          </a:bodyPr>
          <a:lstStyle/>
          <a:p>
            <a:pPr algn="ctr"/>
            <a:r>
              <a:rPr lang="fa-IR" dirty="0"/>
              <a:t>ورزش منظم بهتر است از ورزش های سنگین و نامرتب</a:t>
            </a:r>
            <a:r>
              <a:rPr lang="en-US" dirty="0"/>
              <a:t/>
            </a:r>
            <a:br>
              <a:rPr lang="en-US" dirty="0"/>
            </a:br>
            <a:endParaRPr lang="en-US" dirty="0"/>
          </a:p>
        </p:txBody>
      </p:sp>
      <p:pic>
        <p:nvPicPr>
          <p:cNvPr id="3" name="Picture 2"/>
          <p:cNvPicPr>
            <a:picLocks noChangeAspect="1"/>
          </p:cNvPicPr>
          <p:nvPr/>
        </p:nvPicPr>
        <p:blipFill>
          <a:blip r:embed="rId2"/>
          <a:stretch>
            <a:fillRect/>
          </a:stretch>
        </p:blipFill>
        <p:spPr>
          <a:xfrm>
            <a:off x="2590804" y="3117211"/>
            <a:ext cx="9601196" cy="3740789"/>
          </a:xfrm>
          <a:prstGeom prst="rect">
            <a:avLst/>
          </a:prstGeom>
        </p:spPr>
      </p:pic>
    </p:spTree>
    <p:extLst>
      <p:ext uri="{BB962C8B-B14F-4D97-AF65-F5344CB8AC3E}">
        <p14:creationId xmlns:p14="http://schemas.microsoft.com/office/powerpoint/2010/main" val="36559779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33600" y="1790700"/>
            <a:ext cx="10058400" cy="5067300"/>
          </a:xfrm>
          <a:prstGeom prst="rect">
            <a:avLst/>
          </a:prstGeom>
        </p:spPr>
      </p:pic>
    </p:spTree>
    <p:extLst>
      <p:ext uri="{BB962C8B-B14F-4D97-AF65-F5344CB8AC3E}">
        <p14:creationId xmlns:p14="http://schemas.microsoft.com/office/powerpoint/2010/main" val="17849561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57450" y="992147"/>
            <a:ext cx="9734550" cy="5865853"/>
          </a:xfrm>
          <a:prstGeom prst="rect">
            <a:avLst/>
          </a:prstGeom>
        </p:spPr>
      </p:pic>
    </p:spTree>
    <p:extLst>
      <p:ext uri="{BB962C8B-B14F-4D97-AF65-F5344CB8AC3E}">
        <p14:creationId xmlns:p14="http://schemas.microsoft.com/office/powerpoint/2010/main" val="7877588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614737" y="1528546"/>
            <a:ext cx="8577263" cy="5329454"/>
          </a:xfrm>
          <a:prstGeom prst="rect">
            <a:avLst/>
          </a:prstGeom>
        </p:spPr>
      </p:pic>
    </p:spTree>
    <p:extLst>
      <p:ext uri="{BB962C8B-B14F-4D97-AF65-F5344CB8AC3E}">
        <p14:creationId xmlns:p14="http://schemas.microsoft.com/office/powerpoint/2010/main" val="41792464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0"/>
            <a:ext cx="10972800" cy="6858000"/>
          </a:xfrm>
          <a:prstGeom prst="rect">
            <a:avLst/>
          </a:prstGeom>
          <a:noFill/>
          <a:ln>
            <a:noFill/>
          </a:ln>
        </p:spPr>
      </p:pic>
    </p:spTree>
    <p:extLst>
      <p:ext uri="{BB962C8B-B14F-4D97-AF65-F5344CB8AC3E}">
        <p14:creationId xmlns:p14="http://schemas.microsoft.com/office/powerpoint/2010/main" val="32132819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8813" y="198786"/>
            <a:ext cx="1924048" cy="1028699"/>
          </a:xfrm>
        </p:spPr>
        <p:txBody>
          <a:bodyPr>
            <a:normAutofit/>
          </a:bodyPr>
          <a:lstStyle/>
          <a:p>
            <a:r>
              <a:rPr lang="fa-IR" sz="2800" dirty="0">
                <a:solidFill>
                  <a:srgbClr val="00B050"/>
                </a:solidFill>
                <a:cs typeface="B Titr" panose="00000700000000000000" pitchFamily="2" charset="-78"/>
              </a:rPr>
              <a:t> </a:t>
            </a:r>
            <a:r>
              <a:rPr lang="fa-IR" sz="2800" dirty="0" smtClean="0">
                <a:solidFill>
                  <a:srgbClr val="00B050"/>
                </a:solidFill>
                <a:cs typeface="B Titr" panose="00000700000000000000" pitchFamily="2" charset="-78"/>
              </a:rPr>
              <a:t>بایدها و نباید ها در دیابت</a:t>
            </a:r>
            <a:endParaRPr lang="en-US" sz="2800" dirty="0">
              <a:solidFill>
                <a:srgbClr val="00B050"/>
              </a:solidFill>
              <a:cs typeface="B Titr" panose="000007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3811645" y="1227485"/>
            <a:ext cx="7831216" cy="5582179"/>
          </a:xfrm>
          <a:prstGeom prst="rect">
            <a:avLst/>
          </a:prstGeom>
        </p:spPr>
      </p:pic>
    </p:spTree>
    <p:extLst>
      <p:ext uri="{BB962C8B-B14F-4D97-AF65-F5344CB8AC3E}">
        <p14:creationId xmlns:p14="http://schemas.microsoft.com/office/powerpoint/2010/main" val="1878972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4035" y="1386797"/>
            <a:ext cx="10893287" cy="2913618"/>
          </a:xfrm>
          <a:prstGeom prst="rect">
            <a:avLst/>
          </a:prstGeom>
        </p:spPr>
        <p:txBody>
          <a:bodyPr wrap="square">
            <a:spAutoFit/>
          </a:bodyPr>
          <a:lstStyle/>
          <a:p>
            <a:pPr algn="just" rtl="1">
              <a:lnSpc>
                <a:spcPct val="150000"/>
              </a:lnSpc>
              <a:spcBef>
                <a:spcPts val="1200"/>
              </a:spcBef>
              <a:spcAft>
                <a:spcPts val="800"/>
              </a:spcAft>
            </a:pPr>
            <a:r>
              <a:rPr lang="fa-IR" sz="2000" b="1" dirty="0" smtClean="0">
                <a:solidFill>
                  <a:srgbClr val="000000"/>
                </a:solidFill>
                <a:effectLst/>
                <a:latin typeface="Calibri" panose="020F0502020204030204" pitchFamily="34" charset="0"/>
                <a:ea typeface="Calibri" panose="020F0502020204030204" pitchFamily="34" charset="0"/>
                <a:cs typeface="B Mitra" panose="00000400000000000000" pitchFamily="2" charset="-78"/>
              </a:rPr>
              <a:t>تشخیص زود هنگام در پیشگیری از عوارض دیابت بسیار حائز اهمیت است، همگام با ادغام برنامه مراقبتهاي ادغام یافته بیماريهاي غیرواگیر، اطلاع رسانی همگانی در زمینه اهمیت بیماري دیابت همزمان با هفته ملی دیابت ( 24 لغایت 30 آبان ماه)  انجام خواهد شد .</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algn="ctr" rtl="1">
              <a:lnSpc>
                <a:spcPct val="150000"/>
              </a:lnSpc>
              <a:spcBef>
                <a:spcPts val="1200"/>
              </a:spcBef>
              <a:spcAft>
                <a:spcPts val="800"/>
              </a:spcAft>
            </a:pPr>
            <a:r>
              <a:rPr lang="fa-IR" sz="2000" b="1" dirty="0" smtClean="0">
                <a:solidFill>
                  <a:srgbClr val="000000"/>
                </a:solidFill>
                <a:effectLst/>
                <a:latin typeface="Calibri" panose="020F0502020204030204" pitchFamily="34" charset="0"/>
                <a:ea typeface="Calibri" panose="020F0502020204030204" pitchFamily="34" charset="0"/>
                <a:cs typeface="B Mitra" panose="00000400000000000000" pitchFamily="2" charset="-78"/>
              </a:rPr>
              <a:t>    شعار روز جهانی دیابت در سال جاری</a:t>
            </a:r>
          </a:p>
          <a:p>
            <a:pPr algn="ctr" rtl="1">
              <a:lnSpc>
                <a:spcPct val="150000"/>
              </a:lnSpc>
              <a:spcBef>
                <a:spcPts val="1200"/>
              </a:spcBef>
              <a:spcAft>
                <a:spcPts val="800"/>
              </a:spcAft>
            </a:pPr>
            <a:r>
              <a:rPr lang="fa-IR" sz="2000" b="1" dirty="0" smtClean="0">
                <a:solidFill>
                  <a:srgbClr val="000000"/>
                </a:solidFill>
                <a:effectLst/>
                <a:latin typeface="Calibri" panose="020F0502020204030204" pitchFamily="34" charset="0"/>
                <a:ea typeface="Calibri" panose="020F0502020204030204" pitchFamily="34" charset="0"/>
                <a:cs typeface="B Mitra" panose="00000400000000000000" pitchFamily="2" charset="-78"/>
              </a:rPr>
              <a:t> " پرستاران در دنیاي دیابت تغییر ایجاد می کنند</a:t>
            </a:r>
            <a:r>
              <a:rPr lang="en-US" sz="2000" b="1" dirty="0" smtClean="0">
                <a:solidFill>
                  <a:srgbClr val="000000"/>
                </a:solidFill>
                <a:effectLst/>
                <a:latin typeface="Calibri" panose="020F0502020204030204" pitchFamily="34" charset="0"/>
                <a:ea typeface="Calibri" panose="020F0502020204030204" pitchFamily="34" charset="0"/>
                <a:cs typeface="B Mitra" panose="00000400000000000000" pitchFamily="2" charset="-78"/>
              </a:rPr>
              <a:t>Diabetes: Nurses Make the Difference</a:t>
            </a:r>
            <a:r>
              <a:rPr lang="fa-IR" sz="2000" b="1" dirty="0" smtClean="0">
                <a:solidFill>
                  <a:srgbClr val="000000"/>
                </a:solidFill>
                <a:effectLst/>
                <a:latin typeface="Calibri" panose="020F0502020204030204" pitchFamily="34" charset="0"/>
                <a:ea typeface="Calibri" panose="020F0502020204030204" pitchFamily="34" charset="0"/>
                <a:cs typeface="B Mitra" panose="00000400000000000000" pitchFamily="2" charset="-78"/>
              </a:rPr>
              <a:t>"</a:t>
            </a:r>
            <a:endParaRPr lang="en-US" sz="2000" dirty="0"/>
          </a:p>
        </p:txBody>
      </p:sp>
    </p:spTree>
    <p:extLst>
      <p:ext uri="{BB962C8B-B14F-4D97-AF65-F5344CB8AC3E}">
        <p14:creationId xmlns:p14="http://schemas.microsoft.com/office/powerpoint/2010/main" val="4493547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5982" y="1234794"/>
            <a:ext cx="11390243" cy="2362185"/>
          </a:xfrm>
          <a:prstGeom prst="rect">
            <a:avLst/>
          </a:prstGeom>
        </p:spPr>
        <p:txBody>
          <a:bodyPr wrap="square">
            <a:spAutoFit/>
          </a:bodyPr>
          <a:lstStyle/>
          <a:p>
            <a:pPr algn="just" rtl="1">
              <a:lnSpc>
                <a:spcPct val="150000"/>
              </a:lnSpc>
              <a:spcBef>
                <a:spcPts val="1200"/>
              </a:spcBef>
              <a:spcAft>
                <a:spcPts val="800"/>
              </a:spcAft>
            </a:pPr>
            <a:r>
              <a:rPr lang="fa-IR" sz="2000" b="1" dirty="0" smtClean="0">
                <a:solidFill>
                  <a:srgbClr val="000000"/>
                </a:solidFill>
                <a:effectLst/>
                <a:latin typeface="Calibri" panose="020F0502020204030204" pitchFamily="34" charset="0"/>
                <a:ea typeface="Calibri" panose="020F0502020204030204" pitchFamily="34" charset="0"/>
                <a:cs typeface="B Mitra" panose="00000400000000000000" pitchFamily="2" charset="-78"/>
              </a:rPr>
              <a:t>     با توجه به شرایط پاندمی کووید 19، افرادی که عامل خطر غیر واگیر یا بیماریهای دیابت، فشار خون بالا و بیماری قلبی عروقی دارند و همچنین افراد سالمند بیشتر در معرض ابتلا به کووید 19 هستند و مرگ ناشی از این بیماری در آنها افزایش می یابد. حدود 50%  افراد بستری دارای حداقل یک  بیماری مزمن هستند</a:t>
            </a:r>
            <a:r>
              <a:rPr lang="en-US" sz="2000" b="1" dirty="0" smtClean="0">
                <a:solidFill>
                  <a:srgbClr val="000000"/>
                </a:solidFill>
                <a:effectLst/>
                <a:latin typeface="B Mitra" panose="00000400000000000000" pitchFamily="2" charset="-78"/>
                <a:ea typeface="Calibri" panose="020F0502020204030204" pitchFamily="34" charset="0"/>
                <a:cs typeface="Arial" panose="020B0604020202020204" pitchFamily="34" charset="0"/>
              </a:rPr>
              <a:t> </a:t>
            </a:r>
            <a:r>
              <a:rPr lang="fa-IR" sz="2000" b="1" dirty="0" smtClean="0">
                <a:solidFill>
                  <a:srgbClr val="000000"/>
                </a:solidFill>
                <a:effectLst/>
                <a:latin typeface="B Mitra" panose="00000400000000000000" pitchFamily="2" charset="-78"/>
                <a:ea typeface="Calibri" panose="020F0502020204030204" pitchFamily="34" charset="0"/>
                <a:cs typeface="Arial" panose="020B0604020202020204" pitchFamily="34" charset="0"/>
              </a:rPr>
              <a:t> </a:t>
            </a:r>
            <a:r>
              <a:rPr lang="fa-IR" sz="2000" b="1" dirty="0" smtClean="0">
                <a:solidFill>
                  <a:srgbClr val="000000"/>
                </a:solidFill>
                <a:latin typeface="Calibri" panose="020F0502020204030204" pitchFamily="34" charset="0"/>
                <a:ea typeface="Calibri" panose="020F0502020204030204" pitchFamily="34" charset="0"/>
                <a:cs typeface="B Mitra" panose="00000400000000000000" pitchFamily="2" charset="-78"/>
              </a:rPr>
              <a:t>میزان </a:t>
            </a:r>
            <a:r>
              <a:rPr lang="fa-IR" sz="2000" b="1" dirty="0">
                <a:solidFill>
                  <a:srgbClr val="000000"/>
                </a:solidFill>
                <a:latin typeface="Calibri" panose="020F0502020204030204" pitchFamily="34" charset="0"/>
                <a:ea typeface="Calibri" panose="020F0502020204030204" pitchFamily="34" charset="0"/>
                <a:cs typeface="B Mitra" panose="00000400000000000000" pitchFamily="2" charset="-78"/>
              </a:rPr>
              <a:t>مرگ در کسانی که بیماری مزمن همراه ندارند  % 2.3 و </a:t>
            </a:r>
            <a:r>
              <a:rPr lang="fa-IR" sz="2000" b="1" dirty="0" smtClean="0">
                <a:solidFill>
                  <a:srgbClr val="000000"/>
                </a:solidFill>
                <a:effectLst/>
                <a:latin typeface="Calibri" panose="020F0502020204030204" pitchFamily="34" charset="0"/>
                <a:ea typeface="Calibri" panose="020F0502020204030204" pitchFamily="34" charset="0"/>
                <a:cs typeface="B Mitra" panose="00000400000000000000" pitchFamily="2" charset="-78"/>
              </a:rPr>
              <a:t>اگر دیابت داشته باشند 7.3% درصد خواهد بود. افراد مبتلا به دیابت نیز به دلیل اختلال در سیستم ایمنی مستعد ابتلا به عفونتها هستند.مبتلایان به دیابت از جمله گروههای پرخطرند.</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152451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18053"/>
            <a:ext cx="10515600" cy="5864086"/>
          </a:xfrm>
        </p:spPr>
        <p:txBody>
          <a:bodyPr>
            <a:noAutofit/>
          </a:bodyPr>
          <a:lstStyle/>
          <a:p>
            <a:pPr marL="0" indent="0" algn="ctr" rtl="1">
              <a:buNone/>
            </a:pPr>
            <a:r>
              <a:rPr lang="ar-SA" sz="2000" dirty="0">
                <a:cs typeface="B Titr" panose="00000700000000000000" pitchFamily="2" charset="-78"/>
              </a:rPr>
              <a:t>مراقبت در دیابت نوع دو در زمان شیوع پاندمی کووید </a:t>
            </a:r>
            <a:r>
              <a:rPr lang="ar-SA" sz="2000" dirty="0" smtClean="0">
                <a:cs typeface="B Titr" panose="00000700000000000000" pitchFamily="2" charset="-78"/>
              </a:rPr>
              <a:t>19</a:t>
            </a:r>
            <a:endParaRPr lang="en-US" sz="2000" dirty="0" smtClean="0">
              <a:cs typeface="B Titr" panose="00000700000000000000" pitchFamily="2" charset="-78"/>
            </a:endParaRPr>
          </a:p>
          <a:p>
            <a:pPr marL="0" indent="0" algn="ctr" rtl="1">
              <a:buNone/>
            </a:pPr>
            <a:endParaRPr lang="en-US" sz="2000" dirty="0">
              <a:cs typeface="B Titr" panose="00000700000000000000" pitchFamily="2" charset="-78"/>
            </a:endParaRPr>
          </a:p>
          <a:p>
            <a:pPr algn="just" rtl="1">
              <a:lnSpc>
                <a:spcPct val="170000"/>
              </a:lnSpc>
            </a:pPr>
            <a:r>
              <a:rPr lang="ar-SA" sz="2000" b="1" dirty="0">
                <a:cs typeface="B Mitra" panose="00000400000000000000" pitchFamily="2" charset="-78"/>
              </a:rPr>
              <a:t>در شرایط حاضر و بدنبال بحران اپیدمی کووید 19 یکی از مهمترین اقدامات برای کنترل و جلوگیری از شیوع بیماری بویژه در مراکز درمانی که محل مراجعه بیماران مشکوک به کووید 19 می باشد، رعایت فاصله گذاری </a:t>
            </a:r>
            <a:r>
              <a:rPr lang="fa-IR" sz="2000" b="1" dirty="0">
                <a:cs typeface="B Mitra" panose="00000400000000000000" pitchFamily="2" charset="-78"/>
              </a:rPr>
              <a:t>ا</a:t>
            </a:r>
            <a:r>
              <a:rPr lang="ar-SA" sz="2000" b="1" dirty="0" smtClean="0">
                <a:cs typeface="B Mitra" panose="00000400000000000000" pitchFamily="2" charset="-78"/>
              </a:rPr>
              <a:t>جتماعی </a:t>
            </a:r>
            <a:r>
              <a:rPr lang="ar-SA" sz="2000" b="1" dirty="0">
                <a:cs typeface="B Mitra" panose="00000400000000000000" pitchFamily="2" charset="-78"/>
              </a:rPr>
              <a:t>و پرهیز از حضور در مراکز تجمع است. چرا که بیماری زمینه ای افراد دیابتی موجب افزایش </a:t>
            </a:r>
            <a:r>
              <a:rPr lang="fa-IR" sz="2000" b="1" dirty="0" smtClean="0">
                <a:cs typeface="B Mitra" panose="00000400000000000000" pitchFamily="2" charset="-78"/>
              </a:rPr>
              <a:t>خطر</a:t>
            </a:r>
            <a:r>
              <a:rPr lang="ar-SA" sz="2000" b="1" dirty="0" smtClean="0">
                <a:cs typeface="B Mitra" panose="00000400000000000000" pitchFamily="2" charset="-78"/>
              </a:rPr>
              <a:t> </a:t>
            </a:r>
            <a:r>
              <a:rPr lang="ar-SA" sz="2000" b="1" dirty="0">
                <a:cs typeface="B Mitra" panose="00000400000000000000" pitchFamily="2" charset="-78"/>
              </a:rPr>
              <a:t>ابتلا به کووید 19 خواهد شد</a:t>
            </a:r>
            <a:r>
              <a:rPr lang="ar-SA" sz="2000" b="1" dirty="0" smtClean="0">
                <a:cs typeface="B Mitra" panose="00000400000000000000" pitchFamily="2" charset="-78"/>
              </a:rPr>
              <a:t>.</a:t>
            </a:r>
            <a:endParaRPr lang="en-US" sz="2000" dirty="0">
              <a:cs typeface="B Mitra" panose="00000400000000000000" pitchFamily="2" charset="-78"/>
            </a:endParaRPr>
          </a:p>
          <a:p>
            <a:pPr algn="just" rtl="1"/>
            <a:r>
              <a:rPr lang="ar-SA" sz="2000" dirty="0" smtClean="0">
                <a:cs typeface="B Mitra" panose="00000400000000000000" pitchFamily="2" charset="-78"/>
              </a:rPr>
              <a:t>فراهم </a:t>
            </a:r>
            <a:r>
              <a:rPr lang="ar-SA" sz="2000" dirty="0">
                <a:cs typeface="B Mitra" panose="00000400000000000000" pitchFamily="2" charset="-78"/>
              </a:rPr>
              <a:t>آوردن فرصت مراقبت و پیگیری بیماران و ارائه آموزش مجازی برای مراقبت بهتر از بیماران و </a:t>
            </a:r>
            <a:r>
              <a:rPr lang="ar-SA" sz="2000" dirty="0" smtClean="0">
                <a:cs typeface="B Mitra" panose="00000400000000000000" pitchFamily="2" charset="-78"/>
              </a:rPr>
              <a:t>خود </a:t>
            </a:r>
            <a:r>
              <a:rPr lang="ar-SA" sz="2000" dirty="0">
                <a:cs typeface="B Mitra" panose="00000400000000000000" pitchFamily="2" charset="-78"/>
              </a:rPr>
              <a:t>مراقبتی موثرتر، یک نیاز ضروری است. </a:t>
            </a:r>
            <a:endParaRPr lang="en-US" sz="2000" dirty="0" smtClean="0">
              <a:cs typeface="B Mitra" panose="00000400000000000000" pitchFamily="2" charset="-78"/>
            </a:endParaRPr>
          </a:p>
          <a:p>
            <a:pPr lvl="0" algn="just" rtl="1"/>
            <a:r>
              <a:rPr lang="ar-SA" sz="2000" dirty="0"/>
              <a:t> </a:t>
            </a:r>
            <a:r>
              <a:rPr lang="ar-SA" sz="2000" dirty="0">
                <a:cs typeface="B Mitra" panose="00000400000000000000" pitchFamily="2" charset="-78"/>
              </a:rPr>
              <a:t>بیماری های غیرواگیر - </a:t>
            </a:r>
            <a:r>
              <a:rPr lang="en-US" sz="2000" dirty="0">
                <a:cs typeface="B Mitra" panose="00000400000000000000" pitchFamily="2" charset="-78"/>
              </a:rPr>
              <a:t>NCDs</a:t>
            </a:r>
            <a:r>
              <a:rPr lang="ar-SA" sz="2000" dirty="0">
                <a:cs typeface="B Mitra" panose="00000400000000000000" pitchFamily="2" charset="-78"/>
              </a:rPr>
              <a:t>  - بیماری های مزمنی هستندکه از فردی به فرد دیگر منتقل نمی شوند . </a:t>
            </a:r>
            <a:endParaRPr lang="en-US" sz="2000" dirty="0">
              <a:cs typeface="B Mitra" panose="00000400000000000000" pitchFamily="2" charset="-78"/>
            </a:endParaRPr>
          </a:p>
          <a:p>
            <a:pPr lvl="0" algn="just" rtl="1"/>
            <a:r>
              <a:rPr lang="ar-SA" sz="2000" dirty="0">
                <a:cs typeface="B Mitra" panose="00000400000000000000" pitchFamily="2" charset="-78"/>
              </a:rPr>
              <a:t>این بیماریها مدت زمان طولانی ادامه داشته و عموما دارای پیشرفت کند هستند که از جمله آنها دیابت می باشد. </a:t>
            </a:r>
            <a:endParaRPr lang="en-US" sz="2000" dirty="0">
              <a:cs typeface="B Mitra" panose="00000400000000000000" pitchFamily="2" charset="-78"/>
            </a:endParaRPr>
          </a:p>
          <a:p>
            <a:pPr lvl="0" algn="just" rtl="1"/>
            <a:r>
              <a:rPr lang="en-US" sz="2000" dirty="0">
                <a:cs typeface="B Mitra" panose="00000400000000000000" pitchFamily="2" charset="-78"/>
              </a:rPr>
              <a:t> </a:t>
            </a:r>
            <a:r>
              <a:rPr lang="ar-SA" sz="2000" dirty="0">
                <a:cs typeface="B Mitra" panose="00000400000000000000" pitchFamily="2" charset="-78"/>
              </a:rPr>
              <a:t>درحال حاضر به شکلی نامتناسب کشورهای کم درآمد و با درآمد متوسط را تحت تاثیر قرار داده اند. </a:t>
            </a:r>
            <a:endParaRPr lang="en-US" sz="2000" dirty="0">
              <a:cs typeface="B Mitra" panose="00000400000000000000" pitchFamily="2" charset="-78"/>
            </a:endParaRPr>
          </a:p>
          <a:p>
            <a:pPr lvl="0" algn="just" rtl="1"/>
            <a:r>
              <a:rPr lang="ar-SA" sz="2000" dirty="0">
                <a:cs typeface="B Mitra" panose="00000400000000000000" pitchFamily="2" charset="-78"/>
              </a:rPr>
              <a:t>اغلب با گروههای سنی مسن تر در ارتباط هستند. </a:t>
            </a:r>
            <a:endParaRPr lang="en-US" sz="2000" dirty="0">
              <a:cs typeface="B Mitra" panose="00000400000000000000" pitchFamily="2" charset="-78"/>
            </a:endParaRPr>
          </a:p>
          <a:p>
            <a:pPr lvl="0" algn="just" rtl="1"/>
            <a:r>
              <a:rPr lang="ar-SA" sz="2000" dirty="0">
                <a:cs typeface="B Mitra" panose="00000400000000000000" pitchFamily="2" charset="-78"/>
              </a:rPr>
              <a:t>حدود82% مرگهای زودرس در کشورهای با درآمد کم و متوسط ناشی از بیماریهای مزمن غیر واگیر رخ داده است.</a:t>
            </a:r>
            <a:endParaRPr lang="en-US" sz="2000" dirty="0">
              <a:cs typeface="B Mitra" panose="00000400000000000000" pitchFamily="2" charset="-78"/>
            </a:endParaRPr>
          </a:p>
          <a:p>
            <a:pPr lvl="0" algn="just" rtl="1"/>
            <a:r>
              <a:rPr lang="ar-SA" sz="2000" dirty="0">
                <a:cs typeface="B Mitra" panose="00000400000000000000" pitchFamily="2" charset="-78"/>
              </a:rPr>
              <a:t>عوامل خطر بروز همه این بیماریها: رژیم غذایی ناسالم، عدم فعالیت بدنی و قرار گرفتن در معرض دود سیگار و یا ناشی از سو مصرف الکل باشند. </a:t>
            </a:r>
            <a:endParaRPr lang="en-US" sz="2000" dirty="0">
              <a:cs typeface="B Mitra" panose="00000400000000000000" pitchFamily="2" charset="-78"/>
            </a:endParaRPr>
          </a:p>
          <a:p>
            <a:pPr algn="r" rtl="1"/>
            <a:endParaRPr lang="en-US" sz="2000" dirty="0">
              <a:cs typeface="B Mitra" panose="00000400000000000000" pitchFamily="2" charset="-78"/>
            </a:endParaRPr>
          </a:p>
        </p:txBody>
      </p:sp>
    </p:spTree>
    <p:extLst>
      <p:ext uri="{BB962C8B-B14F-4D97-AF65-F5344CB8AC3E}">
        <p14:creationId xmlns:p14="http://schemas.microsoft.com/office/powerpoint/2010/main" val="16550056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3008244" y="1411357"/>
            <a:ext cx="9183756" cy="4750904"/>
          </a:xfrm>
          <a:prstGeom prst="rect">
            <a:avLst/>
          </a:prstGeom>
        </p:spPr>
      </p:pic>
    </p:spTree>
    <p:extLst>
      <p:ext uri="{BB962C8B-B14F-4D97-AF65-F5344CB8AC3E}">
        <p14:creationId xmlns:p14="http://schemas.microsoft.com/office/powerpoint/2010/main" val="1038432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7020960" y="0"/>
            <a:ext cx="5171040" cy="4850296"/>
          </a:xfrm>
          <a:prstGeom prst="rect">
            <a:avLst/>
          </a:prstGeom>
        </p:spPr>
      </p:pic>
      <p:pic>
        <p:nvPicPr>
          <p:cNvPr id="3" name="Picture 2"/>
          <p:cNvPicPr/>
          <p:nvPr/>
        </p:nvPicPr>
        <p:blipFill>
          <a:blip r:embed="rId3">
            <a:extLst>
              <a:ext uri="{28A0092B-C50C-407E-A947-70E740481C1C}">
                <a14:useLocalDpi xmlns:a14="http://schemas.microsoft.com/office/drawing/2010/main" val="0"/>
              </a:ext>
            </a:extLst>
          </a:blip>
          <a:srcRect/>
          <a:stretch>
            <a:fillRect/>
          </a:stretch>
        </p:blipFill>
        <p:spPr bwMode="auto">
          <a:xfrm>
            <a:off x="1834997" y="2822714"/>
            <a:ext cx="5185963" cy="4035286"/>
          </a:xfrm>
          <a:prstGeom prst="rect">
            <a:avLst/>
          </a:prstGeom>
          <a:noFill/>
          <a:ln>
            <a:noFill/>
          </a:ln>
        </p:spPr>
      </p:pic>
    </p:spTree>
    <p:extLst>
      <p:ext uri="{BB962C8B-B14F-4D97-AF65-F5344CB8AC3E}">
        <p14:creationId xmlns:p14="http://schemas.microsoft.com/office/powerpoint/2010/main" val="1118997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1948070" y="1769165"/>
            <a:ext cx="10396330" cy="5088835"/>
          </a:xfrm>
          <a:prstGeom prst="rect">
            <a:avLst/>
          </a:prstGeom>
          <a:noFill/>
          <a:ln>
            <a:noFill/>
          </a:ln>
        </p:spPr>
      </p:pic>
    </p:spTree>
    <p:extLst>
      <p:ext uri="{BB962C8B-B14F-4D97-AF65-F5344CB8AC3E}">
        <p14:creationId xmlns:p14="http://schemas.microsoft.com/office/powerpoint/2010/main" val="4123634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1002632" y="1272208"/>
            <a:ext cx="11189368" cy="5585791"/>
          </a:xfrm>
          <a:prstGeom prst="rect">
            <a:avLst/>
          </a:prstGeom>
        </p:spPr>
      </p:pic>
    </p:spTree>
    <p:extLst>
      <p:ext uri="{BB962C8B-B14F-4D97-AF65-F5344CB8AC3E}">
        <p14:creationId xmlns:p14="http://schemas.microsoft.com/office/powerpoint/2010/main" val="3968803091"/>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60</TotalTime>
  <Words>629</Words>
  <Application>Microsoft Office PowerPoint</Application>
  <PresentationFormat>Widescreen</PresentationFormat>
  <Paragraphs>18</Paragraphs>
  <Slides>25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B Mitra</vt:lpstr>
      <vt:lpstr>B Titr</vt:lpstr>
      <vt:lpstr>Calibri</vt:lpstr>
      <vt:lpstr>Century Gothic</vt:lpstr>
      <vt:lpstr>Tahoma</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ورزش منظم بهتر است از ورزش های سنگین و نامرتب </vt:lpstr>
      <vt:lpstr>PowerPoint Presentation</vt:lpstr>
      <vt:lpstr>PowerPoint Presentation</vt:lpstr>
      <vt:lpstr>PowerPoint Presentation</vt:lpstr>
      <vt:lpstr>PowerPoint Presentation</vt:lpstr>
      <vt:lpstr> بایدها و نباید ها در دیابت</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Azita Karimi</dc:creator>
  <cp:lastModifiedBy>Azita Karimi</cp:lastModifiedBy>
  <cp:revision>4</cp:revision>
  <dcterms:created xsi:type="dcterms:W3CDTF">2020-11-01T09:10:00Z</dcterms:created>
  <dcterms:modified xsi:type="dcterms:W3CDTF">2020-11-01T10:10:49Z</dcterms:modified>
</cp:coreProperties>
</file>